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3" r:id="rId4"/>
    <p:sldId id="311" r:id="rId5"/>
    <p:sldId id="299" r:id="rId6"/>
    <p:sldId id="308" r:id="rId7"/>
    <p:sldId id="300" r:id="rId8"/>
    <p:sldId id="262" r:id="rId9"/>
    <p:sldId id="294" r:id="rId10"/>
    <p:sldId id="273" r:id="rId11"/>
    <p:sldId id="276" r:id="rId12"/>
    <p:sldId id="274" r:id="rId13"/>
    <p:sldId id="275" r:id="rId14"/>
    <p:sldId id="309" r:id="rId15"/>
    <p:sldId id="310" r:id="rId16"/>
    <p:sldId id="295" r:id="rId17"/>
    <p:sldId id="296" r:id="rId18"/>
    <p:sldId id="259" r:id="rId19"/>
    <p:sldId id="297" r:id="rId20"/>
    <p:sldId id="307" r:id="rId21"/>
    <p:sldId id="305" r:id="rId22"/>
    <p:sldId id="306" r:id="rId23"/>
    <p:sldId id="291" r:id="rId24"/>
    <p:sldId id="301" r:id="rId25"/>
    <p:sldId id="298" r:id="rId26"/>
    <p:sldId id="268" r:id="rId27"/>
    <p:sldId id="312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33"/>
    <a:srgbClr val="E67E00"/>
    <a:srgbClr val="FFC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89769" autoAdjust="0"/>
  </p:normalViewPr>
  <p:slideViewPr>
    <p:cSldViewPr snapToGrid="0">
      <p:cViewPr varScale="1">
        <p:scale>
          <a:sx n="71" d="100"/>
          <a:sy n="71" d="100"/>
        </p:scale>
        <p:origin x="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45B40-20F4-4BB7-A9AD-AD3E8AF4E576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5F70D-02C0-4F83-8937-8920465784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047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69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卵購入画面後でスクショ差し替えます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25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8575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769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13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89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960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02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068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968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482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96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83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0472D1-BBF6-13DD-816A-2C6DFD327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112C96-56A0-9D53-0EA8-45E15F39E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21232B-1E85-50AE-340F-8513F0CE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C58EDE-8B59-FAB4-90EA-F875B1539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BD1CD9-0529-7F03-6989-DF7EA35B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71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137D80-0365-E5A9-806F-D0B04BE4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AC9479-4C0E-AF6D-FD8B-08AFA8771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9C2E72-BCF5-51C2-CE8A-D1500076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08F8F0-6FDF-73DE-ABC9-C6B82B98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548B98-E5EF-9710-1A89-95F9ECDF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8BFC351-D484-8ADE-1B43-6E7911955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E5B55C-94A4-AA65-4484-4E3FB992C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803C6F-4F9C-871E-B4E4-5E8DA92F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3A12C6-A1D9-54BD-BF31-CC72BE4E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D4C292-8A88-44C0-3FDC-71AF597E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669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7FA863-512A-1373-A45F-6ECE36AA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A886A5-4EA7-7B2F-0218-0D0F4BA01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AB268C-7C41-76C6-6804-BD7B3B48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C503ED-2EAD-DBBC-0665-97B4FF49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8436-E714-C102-C511-7B4F7C58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246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400810-C9E6-BBD1-37AE-B5E45D92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ADB53A8-5B84-FF01-9BBA-584660189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F02CB1-2B03-AA21-AEDF-12ED68D1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AC13B9-2B28-DFD4-0DC8-0375DEB1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04BD69-9BD2-8325-A8DF-49458D2C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2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FAC56A-5033-2EC9-8EC5-1F6B992C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12FCAB-F6FF-8AE5-FDB3-03F9EC813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666A42-C7E1-7229-91A5-873AF5E6E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18EA6F-3F9F-1256-0A71-09C371DB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BC35DA-DF3B-635D-2587-9C205EDD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F4F637-3385-6A28-4D5D-3E64BD87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87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D730BB-1057-5CFE-3D10-10B78A51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86C31C-52FB-12F3-977F-A23D5442F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4BC93E-8AE4-356E-B34E-88058D976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23FA172-6BC7-3A53-05FA-A6E5FEDA6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4113867-1714-0ECF-4190-A18DA5716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C669DE1-36AF-0650-74EC-AEC7DD3E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14AAAE9-FF83-5C78-EB4D-18D62FFE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43C82DD-38B9-9CE5-3BA0-06293C6A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47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858965-AF96-9A86-4371-0A3EAF44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70A1A9-0C19-466C-9DAA-BD28D901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82D15D-F2FA-0FFD-B456-16DDF3F6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65CCA1B-9717-98D0-425B-103A1F0D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39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CB14D7C-1BCC-DC4E-31C8-E89851E4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EB4648C-3E88-FCCA-7E2C-95DCA50F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C8234-518B-453A-4771-E09F5DE7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98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984E92-6D17-53C5-FE8E-41E261C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5D1D32-9143-175E-D7FE-47A986935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2C5777-6D3F-0F78-AC5B-EF58AB27B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E98B8C-6470-2E29-324A-A23CC3BC3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29DEBE-A7EA-EAB9-8433-12D6D1CC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3E5803-ADB6-4A2B-0F71-C20D28CC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65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5F3445-E2F9-87D6-EBA7-E1449EDB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2C1D271-231C-0BAD-FDD3-1326DD024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71AB36-EA0C-6825-7BAB-E9A93F16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B7CB73-7F3E-ABC0-3C8C-9A1814E6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3A1653-7D94-25BE-B13A-C4BC4B81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DFBECFF-C651-1DCC-8DC6-E0C35F32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87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7958ACE-8C11-3751-95F8-D3EEAC06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168A30-65C0-BD29-0BAC-571C571A5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E3404A-3D5A-0449-187A-B0018CB58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BA7E1-AEC3-4D3A-B9C5-26FBCA429707}" type="datetimeFigureOut">
              <a:rPr kumimoji="1" lang="ja-JP" altLang="en-US" smtClean="0"/>
              <a:t>2022/6/29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D6E62F-5222-8EE3-E517-0DDC183A7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F54488-D8CF-4098-A81D-A7C212CE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41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12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andai.co.jp/character/tamagotchi.php#main" TargetMode="Externa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自然, 座る, 暖炉, 鳥 が含まれている画像&#10;&#10;自動的に生成された説明">
            <a:extLst>
              <a:ext uri="{FF2B5EF4-FFF2-40B4-BE49-F238E27FC236}">
                <a16:creationId xmlns:a16="http://schemas.microsoft.com/office/drawing/2014/main" id="{AB1AF799-9AC7-FAF4-1A9C-A09D1497A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" b="3447"/>
          <a:stretch/>
        </p:blipFill>
        <p:spPr>
          <a:xfrm>
            <a:off x="4119" y="0"/>
            <a:ext cx="12187881" cy="6858000"/>
          </a:xfrm>
          <a:prstGeom prst="rect">
            <a:avLst/>
          </a:prstGeom>
        </p:spPr>
      </p:pic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FD20ED2D-4340-4206-8E20-6E17E616C1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63572" r="23011" b="12183"/>
          <a:stretch/>
        </p:blipFill>
        <p:spPr>
          <a:xfrm>
            <a:off x="1424937" y="2254469"/>
            <a:ext cx="9342126" cy="2105259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70DA2CF3-7394-6D5C-D5DD-3D664E19F7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51640" r="17500" b="25438"/>
          <a:stretch/>
        </p:blipFill>
        <p:spPr>
          <a:xfrm>
            <a:off x="2249714" y="4359728"/>
            <a:ext cx="7692572" cy="790121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4BA85F7-11BA-8B66-5605-1C1D5BD76096}"/>
              </a:ext>
            </a:extLst>
          </p:cNvPr>
          <p:cNvGrpSpPr/>
          <p:nvPr/>
        </p:nvGrpSpPr>
        <p:grpSpPr>
          <a:xfrm>
            <a:off x="3539949" y="5350365"/>
            <a:ext cx="5112102" cy="435706"/>
            <a:chOff x="107598" y="5265682"/>
            <a:chExt cx="11653478" cy="993229"/>
          </a:xfrm>
        </p:grpSpPr>
        <p:pic>
          <p:nvPicPr>
            <p:cNvPr id="4" name="図 3" descr="QR コード&#10;&#10;自動的に生成された説明">
              <a:extLst>
                <a:ext uri="{FF2B5EF4-FFF2-40B4-BE49-F238E27FC236}">
                  <a16:creationId xmlns:a16="http://schemas.microsoft.com/office/drawing/2014/main" id="{0BDE2114-92D2-91B3-AFCC-F6385744C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" t="41466" r="8578" b="25948"/>
            <a:stretch/>
          </p:blipFill>
          <p:spPr>
            <a:xfrm>
              <a:off x="1024757" y="5265682"/>
              <a:ext cx="10736319" cy="993229"/>
            </a:xfrm>
            <a:prstGeom prst="rect">
              <a:avLst/>
            </a:prstGeom>
          </p:spPr>
        </p:pic>
        <p:pic>
          <p:nvPicPr>
            <p:cNvPr id="7" name="図 6" descr="QR コード&#10;&#10;自動的に生成された説明">
              <a:extLst>
                <a:ext uri="{FF2B5EF4-FFF2-40B4-BE49-F238E27FC236}">
                  <a16:creationId xmlns:a16="http://schemas.microsoft.com/office/drawing/2014/main" id="{28291970-5DCE-72AD-F284-A0EAFC216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0" t="13999" r="89482" b="58951"/>
            <a:stretch/>
          </p:blipFill>
          <p:spPr>
            <a:xfrm>
              <a:off x="107598" y="5265682"/>
              <a:ext cx="917159" cy="923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620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B29F689-A34F-29AA-DD78-508515074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3" t="11833" r="21429" b="8720"/>
          <a:stretch/>
        </p:blipFill>
        <p:spPr>
          <a:xfrm>
            <a:off x="6526928" y="2420781"/>
            <a:ext cx="5258549" cy="432735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キャラ育成機能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623" y="2588309"/>
            <a:ext cx="5313164" cy="231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経験値は</a:t>
            </a:r>
            <a:r>
              <a:rPr kumimoji="1" lang="en-US" altLang="ja-JP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…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勤務時間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ミッションを達成すること</a:t>
            </a:r>
            <a:br>
              <a:rPr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		</a:t>
            </a:r>
            <a:r>
              <a:rPr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　</a:t>
            </a:r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の</a:t>
            </a:r>
            <a:r>
              <a:rPr lang="en-US" altLang="ja-JP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2</a:t>
            </a:r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点に応じて貯まる</a:t>
            </a:r>
            <a:endParaRPr lang="en-US" altLang="ja-JP" dirty="0">
              <a:solidFill>
                <a:schemeClr val="accent2">
                  <a:lumMod val="75000"/>
                </a:schemeClr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CA0F1D53-EE3B-21F9-075B-A945BEA54FC3}"/>
              </a:ext>
            </a:extLst>
          </p:cNvPr>
          <p:cNvSpPr/>
          <p:nvPr/>
        </p:nvSpPr>
        <p:spPr>
          <a:xfrm>
            <a:off x="838200" y="1432294"/>
            <a:ext cx="7590183" cy="652967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経験値を貯めることでキャラクターを</a:t>
            </a:r>
            <a:r>
              <a:rPr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育成できる機能</a:t>
            </a:r>
            <a:endParaRPr kumimoji="1" lang="ja-JP" altLang="en-US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A070EF9-4D45-B9B7-9CE9-D9F532041284}"/>
              </a:ext>
            </a:extLst>
          </p:cNvPr>
          <p:cNvGrpSpPr/>
          <p:nvPr/>
        </p:nvGrpSpPr>
        <p:grpSpPr>
          <a:xfrm>
            <a:off x="890799" y="2422089"/>
            <a:ext cx="5553349" cy="2313752"/>
            <a:chOff x="838200" y="2422089"/>
            <a:chExt cx="5553349" cy="2313752"/>
          </a:xfrm>
        </p:grpSpPr>
        <p:sp>
          <p:nvSpPr>
            <p:cNvPr id="21" name="フローチャート: 結合子 20">
              <a:extLst>
                <a:ext uri="{FF2B5EF4-FFF2-40B4-BE49-F238E27FC236}">
                  <a16:creationId xmlns:a16="http://schemas.microsoft.com/office/drawing/2014/main" id="{7AA2BA54-07B8-358D-21B3-D5D23E2E232A}"/>
                </a:ext>
              </a:extLst>
            </p:cNvPr>
            <p:cNvSpPr/>
            <p:nvPr/>
          </p:nvSpPr>
          <p:spPr>
            <a:xfrm>
              <a:off x="944101" y="3122937"/>
              <a:ext cx="456028" cy="456028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１</a:t>
              </a:r>
            </a:p>
          </p:txBody>
        </p:sp>
        <p:sp>
          <p:nvSpPr>
            <p:cNvPr id="22" name="フローチャート: 結合子 21">
              <a:extLst>
                <a:ext uri="{FF2B5EF4-FFF2-40B4-BE49-F238E27FC236}">
                  <a16:creationId xmlns:a16="http://schemas.microsoft.com/office/drawing/2014/main" id="{A53313E3-6937-3860-AEF5-EE946D06A1C2}"/>
                </a:ext>
              </a:extLst>
            </p:cNvPr>
            <p:cNvSpPr/>
            <p:nvPr/>
          </p:nvSpPr>
          <p:spPr>
            <a:xfrm>
              <a:off x="944101" y="3776765"/>
              <a:ext cx="456028" cy="456028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２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E77A4B7-CB74-B766-3937-641A35283E41}"/>
                </a:ext>
              </a:extLst>
            </p:cNvPr>
            <p:cNvSpPr/>
            <p:nvPr/>
          </p:nvSpPr>
          <p:spPr>
            <a:xfrm>
              <a:off x="838200" y="2422089"/>
              <a:ext cx="5553349" cy="2313752"/>
            </a:xfrm>
            <a:prstGeom prst="rect">
              <a:avLst/>
            </a:prstGeom>
            <a:noFill/>
            <a:ln w="28575">
              <a:solidFill>
                <a:srgbClr val="FFA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401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8EBB316-E755-79E3-84D3-79DC0E496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2" t="11551" r="21489" b="23444"/>
          <a:stretch/>
        </p:blipFill>
        <p:spPr>
          <a:xfrm>
            <a:off x="6536304" y="3189189"/>
            <a:ext cx="5085458" cy="340409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A281CDCF-FD36-B3A8-5568-9749C0E1F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3" t="11833" r="21429" b="24099"/>
          <a:stretch/>
        </p:blipFill>
        <p:spPr>
          <a:xfrm>
            <a:off x="838200" y="3189190"/>
            <a:ext cx="5129565" cy="34040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キャラ育成機能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95DF3E1B-B428-50DA-8D13-FBB1EB5AF42D}"/>
              </a:ext>
            </a:extLst>
          </p:cNvPr>
          <p:cNvSpPr/>
          <p:nvPr/>
        </p:nvSpPr>
        <p:spPr>
          <a:xfrm>
            <a:off x="5424753" y="5222642"/>
            <a:ext cx="1654563" cy="117746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進化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4FEEEB77-5280-4C5B-82E6-86302C60FB29}"/>
              </a:ext>
            </a:extLst>
          </p:cNvPr>
          <p:cNvSpPr/>
          <p:nvPr/>
        </p:nvSpPr>
        <p:spPr>
          <a:xfrm>
            <a:off x="7063071" y="3239212"/>
            <a:ext cx="766984" cy="513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BE036C09-AAD7-6A28-A92E-5B3B73F7BB2A}"/>
              </a:ext>
            </a:extLst>
          </p:cNvPr>
          <p:cNvSpPr/>
          <p:nvPr/>
        </p:nvSpPr>
        <p:spPr>
          <a:xfrm>
            <a:off x="6417427" y="2365583"/>
            <a:ext cx="4016741" cy="643160"/>
          </a:xfrm>
          <a:prstGeom prst="wedgeRoundRectCallout">
            <a:avLst>
              <a:gd name="adj1" fmla="val -22852"/>
              <a:gd name="adj2" fmla="val 98355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一定のレベルになると進化</a:t>
            </a:r>
            <a:endParaRPr kumimoji="1" lang="ja-JP" altLang="en-US" sz="16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B442BECB-DDAF-D878-E8D9-7D8AA3EDA66F}"/>
              </a:ext>
            </a:extLst>
          </p:cNvPr>
          <p:cNvSpPr/>
          <p:nvPr/>
        </p:nvSpPr>
        <p:spPr>
          <a:xfrm>
            <a:off x="1348054" y="3260988"/>
            <a:ext cx="716382" cy="513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328AA31D-E358-65B6-49D3-3830FC0AF289}"/>
              </a:ext>
            </a:extLst>
          </p:cNvPr>
          <p:cNvSpPr/>
          <p:nvPr/>
        </p:nvSpPr>
        <p:spPr>
          <a:xfrm>
            <a:off x="4313908" y="3252967"/>
            <a:ext cx="1057023" cy="513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ローチャート: 結合子 31">
            <a:extLst>
              <a:ext uri="{FF2B5EF4-FFF2-40B4-BE49-F238E27FC236}">
                <a16:creationId xmlns:a16="http://schemas.microsoft.com/office/drawing/2014/main" id="{F0DE0115-6AB0-C6DD-C440-B716F9E3DE73}"/>
              </a:ext>
            </a:extLst>
          </p:cNvPr>
          <p:cNvSpPr/>
          <p:nvPr/>
        </p:nvSpPr>
        <p:spPr>
          <a:xfrm>
            <a:off x="6199134" y="2058623"/>
            <a:ext cx="570770" cy="5707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２</a:t>
            </a:r>
          </a:p>
        </p:txBody>
      </p:sp>
      <p:sp>
        <p:nvSpPr>
          <p:cNvPr id="4" name="矢印: U ターン 3">
            <a:extLst>
              <a:ext uri="{FF2B5EF4-FFF2-40B4-BE49-F238E27FC236}">
                <a16:creationId xmlns:a16="http://schemas.microsoft.com/office/drawing/2014/main" id="{4AD2C401-C8BC-27CD-2A15-1CF7B4E7638C}"/>
              </a:ext>
            </a:extLst>
          </p:cNvPr>
          <p:cNvSpPr/>
          <p:nvPr/>
        </p:nvSpPr>
        <p:spPr>
          <a:xfrm flipH="1">
            <a:off x="1720015" y="2768361"/>
            <a:ext cx="2953999" cy="51312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2109AAB7-D08F-113D-89FB-A5FCCE31B9B9}"/>
              </a:ext>
            </a:extLst>
          </p:cNvPr>
          <p:cNvSpPr/>
          <p:nvPr/>
        </p:nvSpPr>
        <p:spPr>
          <a:xfrm>
            <a:off x="1310119" y="1809071"/>
            <a:ext cx="4736493" cy="643160"/>
          </a:xfrm>
          <a:prstGeom prst="wedgeRoundRectCallout">
            <a:avLst>
              <a:gd name="adj1" fmla="val -18448"/>
              <a:gd name="adj2" fmla="val 105571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経験値に応じてレベルが上がる</a:t>
            </a:r>
            <a:endParaRPr kumimoji="1" lang="en-US" altLang="ja-JP" sz="24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376C327D-91FF-7AA5-807A-E6E7F1ADBC05}"/>
              </a:ext>
            </a:extLst>
          </p:cNvPr>
          <p:cNvSpPr/>
          <p:nvPr/>
        </p:nvSpPr>
        <p:spPr>
          <a:xfrm>
            <a:off x="1008649" y="1457899"/>
            <a:ext cx="591302" cy="5707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263053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E1D70C0-0BC2-9862-D28C-703714C3D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37" t="24640" r="931" b="29434"/>
          <a:stretch/>
        </p:blipFill>
        <p:spPr>
          <a:xfrm>
            <a:off x="5385152" y="2257121"/>
            <a:ext cx="3234059" cy="431935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ログインボーナス機能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343" y="6329985"/>
            <a:ext cx="3201201" cy="453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0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※T</a:t>
            </a:r>
            <a:r>
              <a:rPr kumimoji="1" lang="ja-JP" altLang="en-US" sz="20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ポイント＝卵ポイント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FA481F0B-E154-CB69-C059-295E31767D84}"/>
              </a:ext>
            </a:extLst>
          </p:cNvPr>
          <p:cNvSpPr/>
          <p:nvPr/>
        </p:nvSpPr>
        <p:spPr>
          <a:xfrm>
            <a:off x="6842008" y="2435966"/>
            <a:ext cx="1451430" cy="5525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9AC5A0E-ED45-3B07-08C5-D3D0BE4EE214}"/>
              </a:ext>
            </a:extLst>
          </p:cNvPr>
          <p:cNvSpPr/>
          <p:nvPr/>
        </p:nvSpPr>
        <p:spPr>
          <a:xfrm>
            <a:off x="753845" y="1439009"/>
            <a:ext cx="6088163" cy="643160"/>
          </a:xfrm>
          <a:prstGeom prst="roundRect">
            <a:avLst/>
          </a:prstGeom>
          <a:solidFill>
            <a:srgbClr val="FFA33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1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日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1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回ログインボーナスを受け取れる機能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86FCBA5F-0CAA-C123-E8B4-7F0AF442927B}"/>
              </a:ext>
            </a:extLst>
          </p:cNvPr>
          <p:cNvSpPr/>
          <p:nvPr/>
        </p:nvSpPr>
        <p:spPr>
          <a:xfrm>
            <a:off x="838199" y="3512876"/>
            <a:ext cx="4831081" cy="643160"/>
          </a:xfrm>
          <a:prstGeom prst="wedgeRoundRectCallout">
            <a:avLst>
              <a:gd name="adj1" fmla="val 77204"/>
              <a:gd name="adj2" fmla="val -173155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T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ポイントを</a:t>
            </a:r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1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ポイント受け取れる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E62E73A6-95F8-8302-5266-1F0A4F99EFD2}"/>
              </a:ext>
            </a:extLst>
          </p:cNvPr>
          <p:cNvSpPr/>
          <p:nvPr/>
        </p:nvSpPr>
        <p:spPr>
          <a:xfrm>
            <a:off x="753845" y="5860410"/>
            <a:ext cx="4072874" cy="643160"/>
          </a:xfrm>
          <a:prstGeom prst="wedgeRoundRectCallout">
            <a:avLst>
              <a:gd name="adj1" fmla="val 65036"/>
              <a:gd name="adj2" fmla="val -32925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T</a:t>
            </a:r>
            <a:r>
              <a:rPr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ポイントで卵を購入できる</a:t>
            </a:r>
            <a:endParaRPr kumimoji="1" lang="ja-JP" altLang="en-US" sz="24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017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829618A4-DC98-3DD8-23C7-D540FE6AC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344" y="2325094"/>
            <a:ext cx="1872478" cy="431453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デイリーミッション機能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01CBC4AE-9771-7D6E-7FC9-8D95CBE4ADC5}"/>
              </a:ext>
            </a:extLst>
          </p:cNvPr>
          <p:cNvSpPr/>
          <p:nvPr/>
        </p:nvSpPr>
        <p:spPr>
          <a:xfrm>
            <a:off x="755104" y="1466355"/>
            <a:ext cx="7155182" cy="510750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ミッション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目標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)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がランダムに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3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つ表示される機能</a:t>
            </a: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7D816F2F-C85D-7CE4-36B2-3A67BCA52521}"/>
              </a:ext>
            </a:extLst>
          </p:cNvPr>
          <p:cNvSpPr/>
          <p:nvPr/>
        </p:nvSpPr>
        <p:spPr>
          <a:xfrm>
            <a:off x="3207964" y="5308369"/>
            <a:ext cx="5396295" cy="117746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次の日</a:t>
            </a: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C8C77640-489C-5ACF-587F-66FCE3ECB4E4}"/>
              </a:ext>
            </a:extLst>
          </p:cNvPr>
          <p:cNvSpPr/>
          <p:nvPr/>
        </p:nvSpPr>
        <p:spPr>
          <a:xfrm>
            <a:off x="4178015" y="4482360"/>
            <a:ext cx="3606103" cy="643160"/>
          </a:xfrm>
          <a:prstGeom prst="wedgeRoundRectCallout">
            <a:avLst>
              <a:gd name="adj1" fmla="val -13094"/>
              <a:gd name="adj2" fmla="val 135070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ミッションは毎日変わる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E43DA03E-DD9B-C6D7-29F7-8AF6697D56D1}"/>
              </a:ext>
            </a:extLst>
          </p:cNvPr>
          <p:cNvSpPr/>
          <p:nvPr/>
        </p:nvSpPr>
        <p:spPr>
          <a:xfrm>
            <a:off x="3648766" y="2819399"/>
            <a:ext cx="4841296" cy="643160"/>
          </a:xfrm>
          <a:prstGeom prst="wedgeRoundRectCallout">
            <a:avLst>
              <a:gd name="adj1" fmla="val -66882"/>
              <a:gd name="adj2" fmla="val 64351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達成すると、経験値を獲得できる</a:t>
            </a:r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6033F806-EA49-27ED-F397-8687654489B4}"/>
              </a:ext>
            </a:extLst>
          </p:cNvPr>
          <p:cNvSpPr/>
          <p:nvPr/>
        </p:nvSpPr>
        <p:spPr>
          <a:xfrm>
            <a:off x="3442809" y="2532982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１</a:t>
            </a:r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96001FEC-A6D9-3695-6AD5-53CA41C1A072}"/>
              </a:ext>
            </a:extLst>
          </p:cNvPr>
          <p:cNvSpPr/>
          <p:nvPr/>
        </p:nvSpPr>
        <p:spPr>
          <a:xfrm>
            <a:off x="3954549" y="4195943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2</a:t>
            </a:r>
            <a:endParaRPr kumimoji="1" lang="ja-JP" altLang="en-US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pic>
        <p:nvPicPr>
          <p:cNvPr id="4" name="図 3" descr="QR コード&#10;&#10;自動的に生成された説明">
            <a:extLst>
              <a:ext uri="{FF2B5EF4-FFF2-40B4-BE49-F238E27FC236}">
                <a16:creationId xmlns:a16="http://schemas.microsoft.com/office/drawing/2014/main" id="{60330121-8F53-8533-AC2F-3CD6C3898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13" y="1064367"/>
            <a:ext cx="2514951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36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07973E-868D-55E1-3EBB-8EE2F120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652" y="3750173"/>
            <a:ext cx="6278636" cy="29753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卵購入機能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06BD75DE-701A-518D-3F9D-09722BE4C9B0}"/>
              </a:ext>
            </a:extLst>
          </p:cNvPr>
          <p:cNvSpPr/>
          <p:nvPr/>
        </p:nvSpPr>
        <p:spPr>
          <a:xfrm>
            <a:off x="755104" y="1466355"/>
            <a:ext cx="6666113" cy="600984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キャラクターの元である、卵を購入できる機能</a:t>
            </a:r>
            <a:endParaRPr kumimoji="1" lang="en-US" altLang="ja-JP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ACDC2CB-6153-CE3D-74AD-D06EDD8FE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218" t="24641" r="1966" b="8965"/>
          <a:stretch/>
        </p:blipFill>
        <p:spPr>
          <a:xfrm>
            <a:off x="2207689" y="2332396"/>
            <a:ext cx="2172300" cy="455108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EBF91A4-7516-E371-BB4C-0AAD3B11586B}"/>
              </a:ext>
            </a:extLst>
          </p:cNvPr>
          <p:cNvSpPr/>
          <p:nvPr/>
        </p:nvSpPr>
        <p:spPr>
          <a:xfrm>
            <a:off x="2240643" y="6003248"/>
            <a:ext cx="2139345" cy="734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63DCC3-DFE6-B6AB-EED7-3716F25746FB}"/>
              </a:ext>
            </a:extLst>
          </p:cNvPr>
          <p:cNvSpPr/>
          <p:nvPr/>
        </p:nvSpPr>
        <p:spPr>
          <a:xfrm>
            <a:off x="8587408" y="6215676"/>
            <a:ext cx="530087" cy="509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63547D81-1D76-02EE-C485-4A383C20A03A}"/>
              </a:ext>
            </a:extLst>
          </p:cNvPr>
          <p:cNvSpPr/>
          <p:nvPr/>
        </p:nvSpPr>
        <p:spPr>
          <a:xfrm>
            <a:off x="4280452" y="6087736"/>
            <a:ext cx="1493855" cy="600985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31AA7376-8079-B650-299D-1196DB4F5B61}"/>
              </a:ext>
            </a:extLst>
          </p:cNvPr>
          <p:cNvSpPr/>
          <p:nvPr/>
        </p:nvSpPr>
        <p:spPr>
          <a:xfrm>
            <a:off x="167984" y="2968046"/>
            <a:ext cx="1997491" cy="782127"/>
          </a:xfrm>
          <a:prstGeom prst="wedgeRoundRectCallout">
            <a:avLst>
              <a:gd name="adj1" fmla="val 1111"/>
              <a:gd name="adj2" fmla="val 110282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T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ポイントで購入できる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0AB4F09-725B-3CE1-CE60-69C0F1F50809}"/>
              </a:ext>
            </a:extLst>
          </p:cNvPr>
          <p:cNvSpPr/>
          <p:nvPr/>
        </p:nvSpPr>
        <p:spPr>
          <a:xfrm>
            <a:off x="6872689" y="3999020"/>
            <a:ext cx="3808563" cy="2098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DE9B5C3C-160A-661B-B0EB-1F82CF065102}"/>
              </a:ext>
            </a:extLst>
          </p:cNvPr>
          <p:cNvSpPr/>
          <p:nvPr/>
        </p:nvSpPr>
        <p:spPr>
          <a:xfrm>
            <a:off x="8320831" y="2742603"/>
            <a:ext cx="3751900" cy="888988"/>
          </a:xfrm>
          <a:prstGeom prst="wedgeRoundRectCallout">
            <a:avLst>
              <a:gd name="adj1" fmla="val -21264"/>
              <a:gd name="adj2" fmla="val 113230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push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ボタンを押すと</a:t>
            </a:r>
            <a:endParaRPr kumimoji="1" lang="en-US" altLang="ja-JP" sz="24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アニメーションが流れる</a:t>
            </a:r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936D5D02-0A0D-320E-12A3-1F8D9E16D0AD}"/>
              </a:ext>
            </a:extLst>
          </p:cNvPr>
          <p:cNvSpPr/>
          <p:nvPr/>
        </p:nvSpPr>
        <p:spPr>
          <a:xfrm>
            <a:off x="8141063" y="2476453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2</a:t>
            </a:r>
            <a:endParaRPr kumimoji="1" lang="ja-JP" altLang="en-US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6ED8EB59-FEBF-4494-7BFC-4C311D3718FD}"/>
              </a:ext>
            </a:extLst>
          </p:cNvPr>
          <p:cNvSpPr/>
          <p:nvPr/>
        </p:nvSpPr>
        <p:spPr>
          <a:xfrm>
            <a:off x="2159879" y="5690089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1</a:t>
            </a:r>
            <a:endParaRPr kumimoji="1" lang="ja-JP" altLang="en-US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pic>
        <p:nvPicPr>
          <p:cNvPr id="9" name="図 8" descr="おもちゃ, レゴ, 挿絵 が含まれている画像&#10;&#10;自動的に生成された説明">
            <a:extLst>
              <a:ext uri="{FF2B5EF4-FFF2-40B4-BE49-F238E27FC236}">
                <a16:creationId xmlns:a16="http://schemas.microsoft.com/office/drawing/2014/main" id="{6402FAA8-5708-C2E9-CACA-CCB5EBCE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" y="43815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8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2384C32-BD02-D27B-839E-6EF19744A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058" r="326" b="5696"/>
          <a:stretch/>
        </p:blipFill>
        <p:spPr>
          <a:xfrm>
            <a:off x="6395065" y="622660"/>
            <a:ext cx="5593560" cy="268959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84F9B8D-A967-7F8C-A54D-F5A85C517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03" t="12001" r="21557" b="24093"/>
          <a:stretch/>
        </p:blipFill>
        <p:spPr>
          <a:xfrm>
            <a:off x="576753" y="3366754"/>
            <a:ext cx="5040831" cy="333917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4EA2C94-32F3-D5FE-BFE7-E9ABFD714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48" t="11768" r="21522" b="24046"/>
          <a:stretch/>
        </p:blipFill>
        <p:spPr>
          <a:xfrm>
            <a:off x="6999192" y="3366753"/>
            <a:ext cx="4983972" cy="332264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キャラチェンジ機能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6379C5A6-D6C0-1CF3-512F-89067C87525B}"/>
              </a:ext>
            </a:extLst>
          </p:cNvPr>
          <p:cNvSpPr/>
          <p:nvPr/>
        </p:nvSpPr>
        <p:spPr>
          <a:xfrm>
            <a:off x="5132881" y="4999026"/>
            <a:ext cx="2524368" cy="1466825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キャラ</a:t>
            </a:r>
            <a:endParaRPr kumimoji="1" lang="en-US" altLang="ja-JP" sz="2400" dirty="0">
              <a:solidFill>
                <a:schemeClr val="bg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チェンジ後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C4D5DA96-9EBC-2251-48D5-0BE65965C14F}"/>
              </a:ext>
            </a:extLst>
          </p:cNvPr>
          <p:cNvSpPr/>
          <p:nvPr/>
        </p:nvSpPr>
        <p:spPr>
          <a:xfrm>
            <a:off x="764394" y="1529023"/>
            <a:ext cx="4665548" cy="1294725"/>
          </a:xfrm>
          <a:prstGeom prst="roundRect">
            <a:avLst/>
          </a:prstGeom>
          <a:solidFill>
            <a:srgbClr val="FFA33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今育成しているキャラクターを</a:t>
            </a:r>
            <a:b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別のキャラクターに</a:t>
            </a:r>
            <a:b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入れ替えることができる機能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44D6C43E-91A7-3B31-1199-6A2D54641B4F}"/>
              </a:ext>
            </a:extLst>
          </p:cNvPr>
          <p:cNvSpPr/>
          <p:nvPr/>
        </p:nvSpPr>
        <p:spPr>
          <a:xfrm>
            <a:off x="7307508" y="4146625"/>
            <a:ext cx="3636331" cy="643160"/>
          </a:xfrm>
          <a:prstGeom prst="wedgeRoundRectCallout">
            <a:avLst>
              <a:gd name="adj1" fmla="val -3976"/>
              <a:gd name="adj2" fmla="val 120280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育成キャラが変更される</a:t>
            </a:r>
          </a:p>
        </p:txBody>
      </p:sp>
    </p:spTree>
    <p:extLst>
      <p:ext uri="{BB962C8B-B14F-4D97-AF65-F5344CB8AC3E}">
        <p14:creationId xmlns:p14="http://schemas.microsoft.com/office/powerpoint/2010/main" val="364246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33A7C0-7A5E-46F4-B3A1-82ECAD32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1" r="334" b="41874"/>
          <a:stretch/>
        </p:blipFill>
        <p:spPr>
          <a:xfrm>
            <a:off x="1116141" y="2940843"/>
            <a:ext cx="9959718" cy="9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04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図 2" descr="QR コード&#10;&#10;中程度の精度で自動的に生成された説明">
            <a:extLst>
              <a:ext uri="{FF2B5EF4-FFF2-40B4-BE49-F238E27FC236}">
                <a16:creationId xmlns:a16="http://schemas.microsoft.com/office/drawing/2014/main" id="{0C510373-EDDE-AED3-CF72-9659B45F1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33" r="33796" b="27223"/>
          <a:stretch/>
        </p:blipFill>
        <p:spPr>
          <a:xfrm>
            <a:off x="2788103" y="2899410"/>
            <a:ext cx="6615794" cy="10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3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反省点・課題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44DFAD-B0A4-876C-C45D-F38C01C97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途中で機能を変更したことによって、デザインの結合が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うまくいかなかった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→柔軟に対応できるデザインを考える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altLang="ja-JP" dirty="0"/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最初に決めた担当と別の仕事をすることになった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進化時のエフェクトなど、細かい機能を付けることが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できなかった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→要件定義書で細かく決める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7215A0D-CCB0-6D0D-C68D-13457C092C16}"/>
              </a:ext>
            </a:extLst>
          </p:cNvPr>
          <p:cNvSpPr/>
          <p:nvPr/>
        </p:nvSpPr>
        <p:spPr>
          <a:xfrm>
            <a:off x="838200" y="1690688"/>
            <a:ext cx="10388264" cy="1617891"/>
          </a:xfrm>
          <a:prstGeom prst="rect">
            <a:avLst/>
          </a:prstGeom>
          <a:noFill/>
          <a:ln w="38100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89E12CC-52B0-8567-1215-9AF251B6B340}"/>
              </a:ext>
            </a:extLst>
          </p:cNvPr>
          <p:cNvSpPr/>
          <p:nvPr/>
        </p:nvSpPr>
        <p:spPr>
          <a:xfrm>
            <a:off x="838200" y="3586858"/>
            <a:ext cx="10388264" cy="2154693"/>
          </a:xfrm>
          <a:prstGeom prst="rect">
            <a:avLst/>
          </a:prstGeom>
          <a:noFill/>
          <a:ln w="38100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190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3F2C183-2FE4-6256-41B3-506B9B6FE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72509" r="9769" b="14020"/>
          <a:stretch/>
        </p:blipFill>
        <p:spPr>
          <a:xfrm>
            <a:off x="1590675" y="2967038"/>
            <a:ext cx="90106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9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おもちゃ, レゴ, 挿絵 が含まれている画像&#10;&#10;自動的に生成された説明">
            <a:extLst>
              <a:ext uri="{FF2B5EF4-FFF2-40B4-BE49-F238E27FC236}">
                <a16:creationId xmlns:a16="http://schemas.microsoft.com/office/drawing/2014/main" id="{69D7FC03-BB47-72B7-9CFD-3C202F5F4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886" y="3137649"/>
            <a:ext cx="3487894" cy="348789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26871-7061-2BA6-D6E1-83FF469ED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417"/>
            <a:ext cx="10515600" cy="4351338"/>
          </a:xfrm>
          <a:ln>
            <a:noFill/>
          </a:ln>
        </p:spPr>
        <p:txBody>
          <a:bodyPr numCol="1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背景・目的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概要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機能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デモンストレーション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反省と課題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チーム開発を通して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謝辞</a:t>
            </a:r>
          </a:p>
        </p:txBody>
      </p:sp>
      <p:pic>
        <p:nvPicPr>
          <p:cNvPr id="11" name="図 10" descr="QR コード&#10;&#10;自動的に生成された説明">
            <a:extLst>
              <a:ext uri="{FF2B5EF4-FFF2-40B4-BE49-F238E27FC236}">
                <a16:creationId xmlns:a16="http://schemas.microsoft.com/office/drawing/2014/main" id="{5EE8159F-094A-7D90-A5EC-037E5E8FF7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117" r="7620" b="81765"/>
          <a:stretch/>
        </p:blipFill>
        <p:spPr>
          <a:xfrm>
            <a:off x="722085" y="681037"/>
            <a:ext cx="11136086" cy="9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3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5127171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チームリーダー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計画を立て、メンバーに仕事を割り振ること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各メンバーの進捗確認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習っていなかった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の技術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チームマネジメントの経験を積むことができた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新しい技術（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等）を知ることができた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rgbClr val="FFA333"/>
              </a:buClr>
            </a:pPr>
            <a:endParaRPr kumimoji="1" lang="ja-JP" altLang="en-US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195943"/>
            <a:ext cx="10515600" cy="1209519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髙林 隼仁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lvl="0"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（知識工学株式会社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ｺﾞｼｯｸE" panose="020B0909000000000000" pitchFamily="49" charset="-128"/>
                <a:ea typeface="HGｺﾞｼｯｸE" panose="020B0909000000000000" pitchFamily="49" charset="-128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87343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DBA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担当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DAO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の作成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の機能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の作成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　→ミッションボタン、デザインの違うアラート機能</a:t>
            </a:r>
            <a:r>
              <a:rPr lang="en-US" altLang="ja-JP" dirty="0" err="1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etc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新たに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の機能を習得できた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中尾 順仁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（株式会社</a:t>
            </a:r>
            <a:r>
              <a:rPr lang="en-US" altLang="ja-JP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FPG</a:t>
            </a: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テクノロジー）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565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構成管理担当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コミュニケーション管理担当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JSP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CSS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デザイン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デザイン設計と機能設計で分担作業をし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た後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結合させる作業。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CSS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の復習と応用。主にデザインスキルが身についた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古晒 悠誠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lvl="0"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（ネット・インフォメーション株式会社）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8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品質管理担当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DAO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の作成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の機能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の記述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→思った通りの動作にならなかった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の記述方法について理解することができた</a:t>
            </a:r>
            <a:endParaRPr kumimoji="1" lang="ja-JP" altLang="en-US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松本 美空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ｺﾞｼｯｸE" panose="020B0909000000000000" pitchFamily="49" charset="-128"/>
                <a:ea typeface="HGｺﾞｼｯｸE" panose="020B0909000000000000" pitchFamily="49" charset="-128"/>
                <a:cs typeface="+mn-cs"/>
              </a:rPr>
              <a:t>（エヌ・エス・ケイ株式会社）</a:t>
            </a:r>
          </a:p>
        </p:txBody>
      </p:sp>
    </p:spTree>
    <p:extLst>
      <p:ext uri="{BB962C8B-B14F-4D97-AF65-F5344CB8AC3E}">
        <p14:creationId xmlns:p14="http://schemas.microsoft.com/office/powerpoint/2010/main" val="1466363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発表担当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Servlet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JSP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CSS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デザイン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意思疎通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Servlet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の挙動が理解できた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伝わりやすい言い方を工夫した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rgbClr val="FFA333"/>
              </a:buClr>
            </a:pPr>
            <a:endParaRPr kumimoji="1" lang="ja-JP" altLang="en-US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内田 歩輝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lvl="0"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（株式会社</a:t>
            </a:r>
            <a:r>
              <a:rPr lang="en-US" altLang="ja-JP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K</a:t>
            </a: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・システムソリューション）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613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0948F54-69E1-B47D-FA28-770146C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85842" r="67913" b="-147"/>
          <a:stretch/>
        </p:blipFill>
        <p:spPr>
          <a:xfrm>
            <a:off x="3581400" y="2938462"/>
            <a:ext cx="32004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B2D3D0-DCCC-64E4-1E45-AB18011E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3908"/>
            <a:ext cx="12191999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961CB7-F803-01FF-3620-62E558E2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1" y="2340044"/>
            <a:ext cx="9011478" cy="54787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本アプリの作成にあたって、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指導していただいた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ウェビナー講師の冨原講師、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F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クラス講師の一戸講師に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心から感謝申し上げます。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また、この研修に参加する機会を与えてくださった、</a:t>
            </a:r>
            <a:b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株式会社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SE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プラスの皆様、所属企業の皆様に</a:t>
            </a:r>
            <a:b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厚く御礼申し上げます。</a:t>
            </a:r>
          </a:p>
        </p:txBody>
      </p:sp>
    </p:spTree>
    <p:extLst>
      <p:ext uri="{BB962C8B-B14F-4D97-AF65-F5344CB8AC3E}">
        <p14:creationId xmlns:p14="http://schemas.microsoft.com/office/powerpoint/2010/main" val="3289564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746C4A-DD49-8997-5EDC-3CA0FAD1A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0172"/>
            <a:ext cx="12192000" cy="2387600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357826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7D804FC-312B-7AE9-104F-DA68ACC6D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17" b="82759"/>
          <a:stretch/>
        </p:blipFill>
        <p:spPr>
          <a:xfrm>
            <a:off x="3203833" y="2837793"/>
            <a:ext cx="5784334" cy="118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7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A4DEB6DE-2333-18A1-6433-95F8CED0A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60" y="121471"/>
            <a:ext cx="10515600" cy="943552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NAKAOTTI</a:t>
            </a:r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の由来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0BA931B-FE17-E7EB-4A8C-008CED5EB267}"/>
              </a:ext>
            </a:extLst>
          </p:cNvPr>
          <p:cNvGrpSpPr/>
          <p:nvPr/>
        </p:nvGrpSpPr>
        <p:grpSpPr>
          <a:xfrm>
            <a:off x="4358675" y="1034454"/>
            <a:ext cx="6747725" cy="3274668"/>
            <a:chOff x="4358675" y="1034454"/>
            <a:chExt cx="6747725" cy="3274668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F3EBD1E-5FBB-DA44-F770-440C53D51531}"/>
                </a:ext>
              </a:extLst>
            </p:cNvPr>
            <p:cNvSpPr/>
            <p:nvPr/>
          </p:nvSpPr>
          <p:spPr>
            <a:xfrm>
              <a:off x="4358675" y="2419232"/>
              <a:ext cx="3250873" cy="1948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F829EFA-D683-2885-CE8C-189501E77C2E}"/>
                </a:ext>
              </a:extLst>
            </p:cNvPr>
            <p:cNvGrpSpPr/>
            <p:nvPr/>
          </p:nvGrpSpPr>
          <p:grpSpPr>
            <a:xfrm>
              <a:off x="7448800" y="1034454"/>
              <a:ext cx="3657600" cy="3274668"/>
              <a:chOff x="595094" y="1206970"/>
              <a:chExt cx="3657600" cy="3274668"/>
            </a:xfrm>
          </p:grpSpPr>
          <p:pic>
            <p:nvPicPr>
              <p:cNvPr id="8" name="図 7" descr="人, 男, 探す, 衣類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3155E45-4198-7B0A-BBF2-17DB5B0FB1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02" t="27464" r="20930"/>
              <a:stretch/>
            </p:blipFill>
            <p:spPr>
              <a:xfrm>
                <a:off x="595094" y="1206970"/>
                <a:ext cx="3657600" cy="2707898"/>
              </a:xfrm>
              <a:prstGeom prst="rect">
                <a:avLst/>
              </a:prstGeom>
            </p:spPr>
          </p:pic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34FDAF5A-DFED-27BF-5B22-AA2FC7F52390}"/>
                  </a:ext>
                </a:extLst>
              </p:cNvPr>
              <p:cNvSpPr txBox="1"/>
              <p:nvPr/>
            </p:nvSpPr>
            <p:spPr>
              <a:xfrm>
                <a:off x="1861842" y="4081528"/>
                <a:ext cx="11241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/>
                  <a:t>なかお</a:t>
                </a:r>
              </a:p>
            </p:txBody>
          </p:sp>
        </p:grp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A7ABA1E-D6AE-A974-2A69-E337EA27FD2C}"/>
              </a:ext>
            </a:extLst>
          </p:cNvPr>
          <p:cNvGrpSpPr/>
          <p:nvPr/>
        </p:nvGrpSpPr>
        <p:grpSpPr>
          <a:xfrm>
            <a:off x="2821125" y="2614117"/>
            <a:ext cx="5801240" cy="3923786"/>
            <a:chOff x="2821125" y="2614117"/>
            <a:chExt cx="5801240" cy="3923786"/>
          </a:xfrm>
        </p:grpSpPr>
        <p:sp>
          <p:nvSpPr>
            <p:cNvPr id="16" name="矢印: 下 15">
              <a:extLst>
                <a:ext uri="{FF2B5EF4-FFF2-40B4-BE49-F238E27FC236}">
                  <a16:creationId xmlns:a16="http://schemas.microsoft.com/office/drawing/2014/main" id="{F8EBCEAA-6E3C-23B5-B612-EEED19371412}"/>
                </a:ext>
              </a:extLst>
            </p:cNvPr>
            <p:cNvSpPr/>
            <p:nvPr/>
          </p:nvSpPr>
          <p:spPr>
            <a:xfrm>
              <a:off x="5839124" y="2614117"/>
              <a:ext cx="316547" cy="1467858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E4B260A-5957-47B6-4429-1DE3F26A7568}"/>
                </a:ext>
              </a:extLst>
            </p:cNvPr>
            <p:cNvGrpSpPr/>
            <p:nvPr/>
          </p:nvGrpSpPr>
          <p:grpSpPr>
            <a:xfrm>
              <a:off x="2821125" y="3521143"/>
              <a:ext cx="5801240" cy="3016760"/>
              <a:chOff x="2821125" y="3521143"/>
              <a:chExt cx="5801240" cy="3016760"/>
            </a:xfrm>
          </p:grpSpPr>
          <p:pic>
            <p:nvPicPr>
              <p:cNvPr id="10" name="図 9" descr="おもちゃ, レゴ, 挿絵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06B3FC6-E275-798A-E8C6-5C05264B7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1555" y="4591299"/>
                <a:ext cx="1412446" cy="1412446"/>
              </a:xfrm>
              <a:prstGeom prst="rect">
                <a:avLst/>
              </a:prstGeom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C54A6DEE-CE8D-B6AE-D050-9207422348FD}"/>
                  </a:ext>
                </a:extLst>
              </p:cNvPr>
              <p:cNvSpPr txBox="1"/>
              <p:nvPr/>
            </p:nvSpPr>
            <p:spPr>
              <a:xfrm>
                <a:off x="5256869" y="6168571"/>
                <a:ext cx="15856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なかおっち</a:t>
                </a:r>
              </a:p>
            </p:txBody>
          </p:sp>
          <p:pic>
            <p:nvPicPr>
              <p:cNvPr id="26" name="図 25" descr="ヒストグラム&#10;&#10;自動的に生成された説明">
                <a:extLst>
                  <a:ext uri="{FF2B5EF4-FFF2-40B4-BE49-F238E27FC236}">
                    <a16:creationId xmlns:a16="http://schemas.microsoft.com/office/drawing/2014/main" id="{4FB205C3-D2B0-6A0B-2F9E-CCE96AB4D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1125" y="3521143"/>
                <a:ext cx="2565015" cy="2565015"/>
              </a:xfrm>
              <a:prstGeom prst="rect">
                <a:avLst/>
              </a:prstGeom>
            </p:spPr>
          </p:pic>
          <p:pic>
            <p:nvPicPr>
              <p:cNvPr id="28" name="図 27" descr="挿絵 が含まれている画像&#10;&#10;自動的に生成された説明">
                <a:extLst>
                  <a:ext uri="{FF2B5EF4-FFF2-40B4-BE49-F238E27FC236}">
                    <a16:creationId xmlns:a16="http://schemas.microsoft.com/office/drawing/2014/main" id="{9433B950-0A99-590C-6B70-CC6C1FE50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6723" y="4754485"/>
                <a:ext cx="1585642" cy="1585642"/>
              </a:xfrm>
              <a:prstGeom prst="rect">
                <a:avLst/>
              </a:prstGeom>
            </p:spPr>
          </p:pic>
        </p:grp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CAF7AE4-F4E9-18B6-52E2-0C0013352897}"/>
              </a:ext>
            </a:extLst>
          </p:cNvPr>
          <p:cNvSpPr txBox="1"/>
          <p:nvPr/>
        </p:nvSpPr>
        <p:spPr>
          <a:xfrm>
            <a:off x="0" y="6513069"/>
            <a:ext cx="8191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6"/>
              </a:rPr>
              <a:t>たまごっちシリーズ </a:t>
            </a:r>
            <a:r>
              <a:rPr lang="en-US" altLang="ja-JP" dirty="0">
                <a:hlinkClick r:id="rId6"/>
              </a:rPr>
              <a:t>| </a:t>
            </a:r>
            <a:r>
              <a:rPr lang="ja-JP" altLang="en-US" dirty="0">
                <a:hlinkClick r:id="rId6"/>
              </a:rPr>
              <a:t>キャラクター </a:t>
            </a:r>
            <a:r>
              <a:rPr lang="en-US" altLang="ja-JP" dirty="0">
                <a:hlinkClick r:id="rId6"/>
              </a:rPr>
              <a:t>| </a:t>
            </a:r>
            <a:r>
              <a:rPr lang="ja-JP" altLang="en-US" dirty="0">
                <a:hlinkClick r:id="rId6"/>
              </a:rPr>
              <a:t>バンダイ公式サイト </a:t>
            </a:r>
            <a:r>
              <a:rPr lang="en-US" altLang="ja-JP" dirty="0">
                <a:hlinkClick r:id="rId6"/>
              </a:rPr>
              <a:t>(bandai.co.jp)</a:t>
            </a:r>
            <a:endParaRPr lang="ja-JP" altLang="en-US" dirty="0"/>
          </a:p>
        </p:txBody>
      </p:sp>
      <p:pic>
        <p:nvPicPr>
          <p:cNvPr id="14" name="図 13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CFBC3F93-B37B-000E-768C-A154C2A51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88" y="1138325"/>
            <a:ext cx="2770687" cy="277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6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背景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EEBA9FA-0569-9723-919B-9A3D50464CD1}"/>
              </a:ext>
            </a:extLst>
          </p:cNvPr>
          <p:cNvSpPr/>
          <p:nvPr/>
        </p:nvSpPr>
        <p:spPr>
          <a:xfrm>
            <a:off x="838200" y="1578883"/>
            <a:ext cx="10515600" cy="7131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背景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73FCA98-A190-2D61-6D0F-FE2EC0F105F2}"/>
              </a:ext>
            </a:extLst>
          </p:cNvPr>
          <p:cNvSpPr/>
          <p:nvPr/>
        </p:nvSpPr>
        <p:spPr>
          <a:xfrm>
            <a:off x="965536" y="2470575"/>
            <a:ext cx="10388264" cy="2909807"/>
          </a:xfrm>
          <a:prstGeom prst="rect">
            <a:avLst/>
          </a:prstGeom>
          <a:noFill/>
          <a:ln w="28575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43A83B-45B3-4731-9BCE-FB93B13D24FD}"/>
              </a:ext>
            </a:extLst>
          </p:cNvPr>
          <p:cNvSpPr txBox="1"/>
          <p:nvPr/>
        </p:nvSpPr>
        <p:spPr>
          <a:xfrm>
            <a:off x="965536" y="2602040"/>
            <a:ext cx="10388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仕事に対してやる気の出ない若者を対象に、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意欲的に仕事をしてもらえるようなアプリケーションを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開発しようと考えた。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→若者を中心に人気のある育成ゲームの要素を取り入れた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　アプリケーションを作成し、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　仕事に対するモチベーション向上を目指した。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269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想定利用者・目的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367940D2-0FA1-F2D4-7355-8D257A807AF7}"/>
              </a:ext>
            </a:extLst>
          </p:cNvPr>
          <p:cNvSpPr/>
          <p:nvPr/>
        </p:nvSpPr>
        <p:spPr>
          <a:xfrm>
            <a:off x="838200" y="3828587"/>
            <a:ext cx="10515600" cy="7131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ｺﾞｼｯｸE" panose="020B0909000000000000" pitchFamily="49" charset="-128"/>
                <a:ea typeface="HGｺﾞｼｯｸE" panose="020B0909000000000000" pitchFamily="49" charset="-128"/>
                <a:cs typeface="+mn-cs"/>
              </a:rPr>
              <a:t>目的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F3ABFBB-2424-F0B6-489E-B3026DE71904}"/>
              </a:ext>
            </a:extLst>
          </p:cNvPr>
          <p:cNvSpPr/>
          <p:nvPr/>
        </p:nvSpPr>
        <p:spPr>
          <a:xfrm>
            <a:off x="965536" y="4827042"/>
            <a:ext cx="10388264" cy="1251249"/>
          </a:xfrm>
          <a:prstGeom prst="rect">
            <a:avLst/>
          </a:prstGeom>
          <a:noFill/>
          <a:ln w="28575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F0898C-1FE1-CC10-74F4-928F0CEB0071}"/>
              </a:ext>
            </a:extLst>
          </p:cNvPr>
          <p:cNvSpPr txBox="1"/>
          <p:nvPr/>
        </p:nvSpPr>
        <p:spPr>
          <a:xfrm>
            <a:off x="965536" y="4824712"/>
            <a:ext cx="9688050" cy="1113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仕事のモチベーション向上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自己啓発を促すミッションを達成すること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EEBA9FA-0569-9723-919B-9A3D50464CD1}"/>
              </a:ext>
            </a:extLst>
          </p:cNvPr>
          <p:cNvSpPr/>
          <p:nvPr/>
        </p:nvSpPr>
        <p:spPr>
          <a:xfrm>
            <a:off x="838200" y="1578883"/>
            <a:ext cx="10515600" cy="7131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想定利用者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73FCA98-A190-2D61-6D0F-FE2EC0F105F2}"/>
              </a:ext>
            </a:extLst>
          </p:cNvPr>
          <p:cNvSpPr/>
          <p:nvPr/>
        </p:nvSpPr>
        <p:spPr>
          <a:xfrm>
            <a:off x="965536" y="2470576"/>
            <a:ext cx="10388264" cy="713163"/>
          </a:xfrm>
          <a:prstGeom prst="rect">
            <a:avLst/>
          </a:prstGeom>
          <a:noFill/>
          <a:ln w="28575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43A83B-45B3-4731-9BCE-FB93B13D24FD}"/>
              </a:ext>
            </a:extLst>
          </p:cNvPr>
          <p:cNvSpPr txBox="1"/>
          <p:nvPr/>
        </p:nvSpPr>
        <p:spPr>
          <a:xfrm>
            <a:off x="965536" y="2602222"/>
            <a:ext cx="1038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ゲームやアニメなどのキャラクターが好きな新入社員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2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37D2BD3-4A28-4D87-BCE6-78ACC3E78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6028" r="66357" b="69899"/>
          <a:stretch/>
        </p:blipFill>
        <p:spPr>
          <a:xfrm>
            <a:off x="3697417" y="2946400"/>
            <a:ext cx="3349367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概要</a:t>
            </a:r>
          </a:p>
        </p:txBody>
      </p:sp>
      <p:pic>
        <p:nvPicPr>
          <p:cNvPr id="5" name="図 4" descr="おもちゃ, レゴ, 挿絵 が含まれている画像&#10;&#10;自動的に生成された説明">
            <a:extLst>
              <a:ext uri="{FF2B5EF4-FFF2-40B4-BE49-F238E27FC236}">
                <a16:creationId xmlns:a16="http://schemas.microsoft.com/office/drawing/2014/main" id="{62964CC6-3ECB-5D55-CF5B-E8012E533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01" y="4089964"/>
            <a:ext cx="1143000" cy="1143000"/>
          </a:xfrm>
          <a:prstGeom prst="rect">
            <a:avLst/>
          </a:prstGeom>
        </p:spPr>
      </p:pic>
      <p:pic>
        <p:nvPicPr>
          <p:cNvPr id="7" name="図 6" descr="レゴ, 部屋 が含まれている画像&#10;&#10;自動的に生成された説明">
            <a:extLst>
              <a:ext uri="{FF2B5EF4-FFF2-40B4-BE49-F238E27FC236}">
                <a16:creationId xmlns:a16="http://schemas.microsoft.com/office/drawing/2014/main" id="{0E11B921-79CA-3766-D9D8-6F9D3A9674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30824" r="22063" b="16359"/>
          <a:stretch/>
        </p:blipFill>
        <p:spPr>
          <a:xfrm>
            <a:off x="4356450" y="4025557"/>
            <a:ext cx="1306287" cy="1207407"/>
          </a:xfrm>
          <a:prstGeom prst="rect">
            <a:avLst/>
          </a:prstGeom>
        </p:spPr>
      </p:pic>
      <p:pic>
        <p:nvPicPr>
          <p:cNvPr id="9" name="図 8" descr="おもちゃ, レゴ, 部屋 が含まれている画像&#10;&#10;自動的に生成された説明">
            <a:extLst>
              <a:ext uri="{FF2B5EF4-FFF2-40B4-BE49-F238E27FC236}">
                <a16:creationId xmlns:a16="http://schemas.microsoft.com/office/drawing/2014/main" id="{4F34C7FF-DEDB-75FB-CAAB-BA0553930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6698" r="15238" b="12747"/>
          <a:stretch/>
        </p:blipFill>
        <p:spPr>
          <a:xfrm>
            <a:off x="6170403" y="3554591"/>
            <a:ext cx="1596571" cy="1841500"/>
          </a:xfrm>
          <a:prstGeom prst="rect">
            <a:avLst/>
          </a:prstGeom>
        </p:spPr>
      </p:pic>
      <p:pic>
        <p:nvPicPr>
          <p:cNvPr id="11" name="図 10" descr="おもちゃ, レゴ が含まれている画像&#10;&#10;自動的に生成された説明">
            <a:extLst>
              <a:ext uri="{FF2B5EF4-FFF2-40B4-BE49-F238E27FC236}">
                <a16:creationId xmlns:a16="http://schemas.microsoft.com/office/drawing/2014/main" id="{72E5D855-BDF8-2665-699F-038B78604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662" y="3209325"/>
            <a:ext cx="2286000" cy="2286000"/>
          </a:xfrm>
          <a:prstGeom prst="rect">
            <a:avLst/>
          </a:prstGeom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367940D2-0FA1-F2D4-7355-8D257A807AF7}"/>
              </a:ext>
            </a:extLst>
          </p:cNvPr>
          <p:cNvSpPr/>
          <p:nvPr/>
        </p:nvSpPr>
        <p:spPr>
          <a:xfrm>
            <a:off x="818849" y="1428327"/>
            <a:ext cx="10515600" cy="1143000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勤務時間やミッション</a:t>
            </a:r>
            <a:r>
              <a:rPr kumimoji="1" lang="en-US" altLang="ja-JP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</a:t>
            </a:r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目標</a:t>
            </a:r>
            <a:r>
              <a:rPr kumimoji="1" lang="en-US" altLang="ja-JP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)</a:t>
            </a:r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達成数に応じて、</a:t>
            </a:r>
            <a:b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キャラクターを育成することができるアプリケーション</a:t>
            </a:r>
          </a:p>
        </p:txBody>
      </p:sp>
      <p:sp>
        <p:nvSpPr>
          <p:cNvPr id="4" name="吹き出し: 円形 3">
            <a:extLst>
              <a:ext uri="{FF2B5EF4-FFF2-40B4-BE49-F238E27FC236}">
                <a16:creationId xmlns:a16="http://schemas.microsoft.com/office/drawing/2014/main" id="{FC2B32CE-AA1F-9C06-F5D1-1C2EC4D407D2}"/>
              </a:ext>
            </a:extLst>
          </p:cNvPr>
          <p:cNvSpPr/>
          <p:nvPr/>
        </p:nvSpPr>
        <p:spPr>
          <a:xfrm>
            <a:off x="4373167" y="2803968"/>
            <a:ext cx="1663700" cy="535729"/>
          </a:xfrm>
          <a:prstGeom prst="wedgeEllipseCallout">
            <a:avLst>
              <a:gd name="adj1" fmla="val -3676"/>
              <a:gd name="adj2" fmla="val 9222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進化</a:t>
            </a:r>
            <a:endParaRPr kumimoji="1" lang="en-US" altLang="ja-JP" dirty="0"/>
          </a:p>
        </p:txBody>
      </p:sp>
      <p:sp>
        <p:nvSpPr>
          <p:cNvPr id="18" name="吹き出し: 円形 17">
            <a:extLst>
              <a:ext uri="{FF2B5EF4-FFF2-40B4-BE49-F238E27FC236}">
                <a16:creationId xmlns:a16="http://schemas.microsoft.com/office/drawing/2014/main" id="{FBA79076-FECE-75AE-10D2-9973B922EE8F}"/>
              </a:ext>
            </a:extLst>
          </p:cNvPr>
          <p:cNvSpPr/>
          <p:nvPr/>
        </p:nvSpPr>
        <p:spPr>
          <a:xfrm>
            <a:off x="6478932" y="2770929"/>
            <a:ext cx="1663700" cy="535729"/>
          </a:xfrm>
          <a:prstGeom prst="wedgeEllipseCallout">
            <a:avLst>
              <a:gd name="adj1" fmla="val -4521"/>
              <a:gd name="adj2" fmla="val 8172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進化</a:t>
            </a:r>
            <a:endParaRPr kumimoji="1" lang="en-US" altLang="ja-JP" dirty="0"/>
          </a:p>
        </p:txBody>
      </p:sp>
      <p:pic>
        <p:nvPicPr>
          <p:cNvPr id="20" name="図 19" descr="グラフ, ヒストグラム&#10;&#10;自動的に生成された説明">
            <a:extLst>
              <a:ext uri="{FF2B5EF4-FFF2-40B4-BE49-F238E27FC236}">
                <a16:creationId xmlns:a16="http://schemas.microsoft.com/office/drawing/2014/main" id="{9BBA5190-A41A-4AA8-74DC-E6A2A8B61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6" y="4089964"/>
            <a:ext cx="1143000" cy="1143000"/>
          </a:xfrm>
          <a:prstGeom prst="rect">
            <a:avLst/>
          </a:prstGeom>
        </p:spPr>
      </p:pic>
      <p:sp>
        <p:nvSpPr>
          <p:cNvPr id="8" name="矢印: 環状 7">
            <a:extLst>
              <a:ext uri="{FF2B5EF4-FFF2-40B4-BE49-F238E27FC236}">
                <a16:creationId xmlns:a16="http://schemas.microsoft.com/office/drawing/2014/main" id="{4A8B5D87-0155-8BEE-6B26-B36303E45403}"/>
              </a:ext>
            </a:extLst>
          </p:cNvPr>
          <p:cNvSpPr/>
          <p:nvPr/>
        </p:nvSpPr>
        <p:spPr>
          <a:xfrm flipV="1">
            <a:off x="1019669" y="4853051"/>
            <a:ext cx="2014422" cy="1702923"/>
          </a:xfrm>
          <a:prstGeom prst="circularArrow">
            <a:avLst>
              <a:gd name="adj1" fmla="val 13505"/>
              <a:gd name="adj2" fmla="val 835271"/>
              <a:gd name="adj3" fmla="val 20744435"/>
              <a:gd name="adj4" fmla="val 10800000"/>
              <a:gd name="adj5" fmla="val 160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67E02859-2DA8-8A85-4990-C25A2CD4AA03}"/>
              </a:ext>
            </a:extLst>
          </p:cNvPr>
          <p:cNvSpPr/>
          <p:nvPr/>
        </p:nvSpPr>
        <p:spPr>
          <a:xfrm>
            <a:off x="2266856" y="2818336"/>
            <a:ext cx="1663700" cy="535729"/>
          </a:xfrm>
          <a:prstGeom prst="wedgeEllipseCallout">
            <a:avLst>
              <a:gd name="adj1" fmla="val -7057"/>
              <a:gd name="adj2" fmla="val 8959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孵化</a:t>
            </a:r>
            <a:endParaRPr kumimoji="1" lang="en-US" altLang="ja-JP" dirty="0"/>
          </a:p>
        </p:txBody>
      </p:sp>
      <p:sp>
        <p:nvSpPr>
          <p:cNvPr id="19" name="矢印: 環状 18">
            <a:extLst>
              <a:ext uri="{FF2B5EF4-FFF2-40B4-BE49-F238E27FC236}">
                <a16:creationId xmlns:a16="http://schemas.microsoft.com/office/drawing/2014/main" id="{63CE62E3-8CC9-6B49-8769-1533E7EF3372}"/>
              </a:ext>
            </a:extLst>
          </p:cNvPr>
          <p:cNvSpPr/>
          <p:nvPr/>
        </p:nvSpPr>
        <p:spPr>
          <a:xfrm flipV="1">
            <a:off x="2962171" y="4859677"/>
            <a:ext cx="2014422" cy="1702923"/>
          </a:xfrm>
          <a:prstGeom prst="circularArrow">
            <a:avLst>
              <a:gd name="adj1" fmla="val 13505"/>
              <a:gd name="adj2" fmla="val 835271"/>
              <a:gd name="adj3" fmla="val 20744435"/>
              <a:gd name="adj4" fmla="val 10800000"/>
              <a:gd name="adj5" fmla="val 160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矢印: 環状 21">
            <a:extLst>
              <a:ext uri="{FF2B5EF4-FFF2-40B4-BE49-F238E27FC236}">
                <a16:creationId xmlns:a16="http://schemas.microsoft.com/office/drawing/2014/main" id="{58967FDE-29BF-178C-F53D-74ECE974C60C}"/>
              </a:ext>
            </a:extLst>
          </p:cNvPr>
          <p:cNvSpPr/>
          <p:nvPr/>
        </p:nvSpPr>
        <p:spPr>
          <a:xfrm flipV="1">
            <a:off x="4976593" y="4853050"/>
            <a:ext cx="2014422" cy="1702923"/>
          </a:xfrm>
          <a:prstGeom prst="circularArrow">
            <a:avLst>
              <a:gd name="adj1" fmla="val 13505"/>
              <a:gd name="adj2" fmla="val 835271"/>
              <a:gd name="adj3" fmla="val 20744435"/>
              <a:gd name="adj4" fmla="val 10800000"/>
              <a:gd name="adj5" fmla="val 160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矢印: 環状 26">
            <a:extLst>
              <a:ext uri="{FF2B5EF4-FFF2-40B4-BE49-F238E27FC236}">
                <a16:creationId xmlns:a16="http://schemas.microsoft.com/office/drawing/2014/main" id="{B6B51EEA-2AA5-4CA5-DB3C-5B275DF19822}"/>
              </a:ext>
            </a:extLst>
          </p:cNvPr>
          <p:cNvSpPr/>
          <p:nvPr/>
        </p:nvSpPr>
        <p:spPr>
          <a:xfrm flipV="1">
            <a:off x="7084045" y="4891796"/>
            <a:ext cx="2014422" cy="1702923"/>
          </a:xfrm>
          <a:prstGeom prst="circularArrow">
            <a:avLst>
              <a:gd name="adj1" fmla="val 13505"/>
              <a:gd name="adj2" fmla="val 835271"/>
              <a:gd name="adj3" fmla="val 20744435"/>
              <a:gd name="adj4" fmla="val 10800000"/>
              <a:gd name="adj5" fmla="val 160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吹き出し: 円形 27">
            <a:extLst>
              <a:ext uri="{FF2B5EF4-FFF2-40B4-BE49-F238E27FC236}">
                <a16:creationId xmlns:a16="http://schemas.microsoft.com/office/drawing/2014/main" id="{C9F344BA-00B5-C117-89EB-B9BD75969281}"/>
              </a:ext>
            </a:extLst>
          </p:cNvPr>
          <p:cNvSpPr/>
          <p:nvPr/>
        </p:nvSpPr>
        <p:spPr>
          <a:xfrm>
            <a:off x="10009579" y="2753890"/>
            <a:ext cx="1663700" cy="535729"/>
          </a:xfrm>
          <a:prstGeom prst="wedgeEllipseCallout">
            <a:avLst>
              <a:gd name="adj1" fmla="val -22842"/>
              <a:gd name="adj2" fmla="val 10645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進化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8306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C8BEC44-86DA-B269-E32E-BF947F11A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" t="29074" r="67247" b="56056"/>
          <a:stretch/>
        </p:blipFill>
        <p:spPr>
          <a:xfrm>
            <a:off x="3633917" y="2919084"/>
            <a:ext cx="3285867" cy="10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2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3070</TotalTime>
  <Words>696</Words>
  <Application>Microsoft Office PowerPoint</Application>
  <PresentationFormat>ワイド画面</PresentationFormat>
  <Paragraphs>149</Paragraphs>
  <Slides>27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4" baseType="lpstr">
      <vt:lpstr>HGS創英角ｺﾞｼｯｸUB</vt:lpstr>
      <vt:lpstr>HGｺﾞｼｯｸE</vt:lpstr>
      <vt:lpstr>HGｺﾞｼｯｸM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NAKAOTTIの由来</vt:lpstr>
      <vt:lpstr>背景</vt:lpstr>
      <vt:lpstr>想定利用者・目的</vt:lpstr>
      <vt:lpstr>PowerPoint プレゼンテーション</vt:lpstr>
      <vt:lpstr>概要</vt:lpstr>
      <vt:lpstr>PowerPoint プレゼンテーション</vt:lpstr>
      <vt:lpstr>キャラ育成機能</vt:lpstr>
      <vt:lpstr>キャラ育成機能</vt:lpstr>
      <vt:lpstr>ログインボーナス機能</vt:lpstr>
      <vt:lpstr>デイリーミッション機能</vt:lpstr>
      <vt:lpstr>卵購入機能</vt:lpstr>
      <vt:lpstr>キャラチェンジ機能</vt:lpstr>
      <vt:lpstr>PowerPoint プレゼンテーション</vt:lpstr>
      <vt:lpstr>PowerPoint プレゼンテーション</vt:lpstr>
      <vt:lpstr>反省点・課題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謝辞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なかおっち </dc:title>
  <dc:creator>松本美空</dc:creator>
  <cp:lastModifiedBy>古晒悠誠</cp:lastModifiedBy>
  <cp:revision>38</cp:revision>
  <dcterms:created xsi:type="dcterms:W3CDTF">2022-06-20T00:50:44Z</dcterms:created>
  <dcterms:modified xsi:type="dcterms:W3CDTF">2022-06-29T01:29:10Z</dcterms:modified>
</cp:coreProperties>
</file>